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85" r:id="rId2"/>
    <p:sldId id="497" r:id="rId3"/>
    <p:sldId id="498" r:id="rId4"/>
    <p:sldId id="500" r:id="rId5"/>
    <p:sldId id="502" r:id="rId6"/>
    <p:sldId id="499" r:id="rId7"/>
    <p:sldId id="501" r:id="rId8"/>
    <p:sldId id="503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510" r:id="rId2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an Fernandez Polo" initials="CFP" lastIdx="1" clrIdx="0">
    <p:extLst>
      <p:ext uri="{19B8F6BF-5375-455C-9EA6-DF929625EA0E}">
        <p15:presenceInfo xmlns:p15="http://schemas.microsoft.com/office/powerpoint/2012/main" userId="S-1-5-21-2587836904-404903036-2661795054-27958" providerId="AD"/>
      </p:ext>
    </p:extLst>
  </p:cmAuthor>
  <p:cmAuthor id="2" name="Carlos González" initials="CG" lastIdx="4" clrIdx="1">
    <p:extLst>
      <p:ext uri="{19B8F6BF-5375-455C-9EA6-DF929625EA0E}">
        <p15:presenceInfo xmlns:p15="http://schemas.microsoft.com/office/powerpoint/2012/main" userId="f12be9f8c698fd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002C73"/>
    <a:srgbClr val="CCCCFF"/>
    <a:srgbClr val="013176"/>
    <a:srgbClr val="2A6CA8"/>
    <a:srgbClr val="033275"/>
    <a:srgbClr val="000066"/>
    <a:srgbClr val="EAEFF7"/>
    <a:srgbClr val="0F273D"/>
    <a:srgbClr val="FCD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7" autoAdjust="0"/>
    <p:restoredTop sz="88869" autoAdjust="0"/>
  </p:normalViewPr>
  <p:slideViewPr>
    <p:cSldViewPr snapToGrid="0" showGuides="1">
      <p:cViewPr varScale="1">
        <p:scale>
          <a:sx n="64" d="100"/>
          <a:sy n="64" d="100"/>
        </p:scale>
        <p:origin x="81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valdiviezo\Desktop\REPOSITORIO%20CIEN%20-%20ROCIO\VELASQUEZ\PAISES\Francia\Data%20Peru-Franc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'Balanza FINAL'!$A$10</c:f>
              <c:strCache>
                <c:ptCount val="1"/>
                <c:pt idx="0">
                  <c:v>Exportaciones Totales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'Balanza FINAL'!$B$9:$F$9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'Balanza FINAL'!$B$10:$F$10</c:f>
              <c:numCache>
                <c:formatCode>#,##0</c:formatCode>
                <c:ptCount val="5"/>
                <c:pt idx="0">
                  <c:v>270.54697259000102</c:v>
                </c:pt>
                <c:pt idx="1">
                  <c:v>255.00733392000001</c:v>
                </c:pt>
                <c:pt idx="2">
                  <c:v>238.17226373</c:v>
                </c:pt>
                <c:pt idx="3">
                  <c:v>236.19955501999999</c:v>
                </c:pt>
                <c:pt idx="4">
                  <c:v>286.34435363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94-466D-ACE8-189BD19AB89D}"/>
            </c:ext>
          </c:extLst>
        </c:ser>
        <c:ser>
          <c:idx val="1"/>
          <c:order val="1"/>
          <c:tx>
            <c:strRef>
              <c:f>'Balanza FINAL'!$A$11</c:f>
              <c:strCache>
                <c:ptCount val="1"/>
                <c:pt idx="0">
                  <c:v>Importaciones Totales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'Balanza FINAL'!$B$9:$F$9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'Balanza FINAL'!$B$11:$F$11</c:f>
              <c:numCache>
                <c:formatCode>#,##0</c:formatCode>
                <c:ptCount val="5"/>
                <c:pt idx="0">
                  <c:v>329.837409049999</c:v>
                </c:pt>
                <c:pt idx="1">
                  <c:v>346.34715308800003</c:v>
                </c:pt>
                <c:pt idx="2">
                  <c:v>293.83938147800001</c:v>
                </c:pt>
                <c:pt idx="3">
                  <c:v>318.30521923600003</c:v>
                </c:pt>
                <c:pt idx="4">
                  <c:v>336.13487721500002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94-466D-ACE8-189BD19AB89D}"/>
            </c:ext>
          </c:extLst>
        </c:ser>
        <c:ser>
          <c:idx val="2"/>
          <c:order val="2"/>
          <c:tx>
            <c:strRef>
              <c:f>'Balanza FINAL'!$A$12</c:f>
              <c:strCache>
                <c:ptCount val="1"/>
                <c:pt idx="0">
                  <c:v>Balanza Comercial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'Balanza FINAL'!$B$9:$F$9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'Balanza FINAL'!$B$12:$F$12</c:f>
              <c:numCache>
                <c:formatCode>#,##0</c:formatCode>
                <c:ptCount val="5"/>
                <c:pt idx="0">
                  <c:v>-59.290436459997998</c:v>
                </c:pt>
                <c:pt idx="1">
                  <c:v>-91.339819168000005</c:v>
                </c:pt>
                <c:pt idx="2">
                  <c:v>-55.667117748000003</c:v>
                </c:pt>
                <c:pt idx="3">
                  <c:v>-82.105664215999994</c:v>
                </c:pt>
                <c:pt idx="4">
                  <c:v>-49.790523585000003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94-466D-ACE8-189BD19AB8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40"/>
        <c:axId val="77374144"/>
        <c:axId val="77374704"/>
      </c:barChart>
      <c:catAx>
        <c:axId val="7737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7374704"/>
        <c:crosses val="autoZero"/>
        <c:auto val="1"/>
        <c:lblAlgn val="ctr"/>
        <c:lblOffset val="100"/>
        <c:noMultiLvlLbl val="0"/>
      </c:catAx>
      <c:valAx>
        <c:axId val="773747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737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8D5A3-E950-4ECA-AA1A-F1A5B0D132BC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86339-0BCA-497F-8B83-DCC0A3762FA1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0883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3544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65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38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0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74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82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984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63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0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8534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4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7247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5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86231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6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776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7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3552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86339-0BCA-497F-8B83-DCC0A3762FA1}" type="slidenum">
              <a:rPr lang="es-PE" smtClean="0"/>
              <a:t>8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8763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BB20F-96EE-49E5-8795-1405E32EA7B9}" type="slidenum">
              <a:rPr lang="es-PE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s-P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06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dirty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61ACF-4D85-4838-9D9E-5AD5E5C2B912}" type="slidenum">
              <a:rPr lang="es-PE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P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3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3179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6412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6642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0543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5169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698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2149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3945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9430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5798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0709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018A-9B4D-4E5E-86AC-C89ACC30D75B}" type="datetimeFigureOut">
              <a:rPr lang="es-PE" smtClean="0"/>
              <a:t>29/10/2019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78AA-9AF7-470C-94A2-1C60C2BFFCB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6269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9.png"/><Relationship Id="rId18" Type="http://schemas.openxmlformats.org/officeDocument/2006/relationships/image" Target="../media/image22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microsoft.com/office/2007/relationships/hdphoto" Target="../media/hdphoto5.wdp"/><Relationship Id="rId17" Type="http://schemas.microsoft.com/office/2007/relationships/hdphoto" Target="../media/hdphoto7.wdp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10" Type="http://schemas.microsoft.com/office/2007/relationships/hdphoto" Target="../media/hdphoto4.wdp"/><Relationship Id="rId19" Type="http://schemas.microsoft.com/office/2007/relationships/hdphoto" Target="../media/hdphoto8.wdp"/><Relationship Id="rId4" Type="http://schemas.microsoft.com/office/2007/relationships/hdphoto" Target="../media/hdphoto1.wdp"/><Relationship Id="rId9" Type="http://schemas.openxmlformats.org/officeDocument/2006/relationships/image" Target="../media/image17.png"/><Relationship Id="rId14" Type="http://schemas.microsoft.com/office/2007/relationships/hdphoto" Target="../media/hdphoto6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6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microsoft.com/office/2007/relationships/hdphoto" Target="../media/hdphoto4.wdp"/><Relationship Id="rId5" Type="http://schemas.openxmlformats.org/officeDocument/2006/relationships/image" Target="../media/image17.png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microsoft.com/office/2007/relationships/hdphoto" Target="../media/hdphoto5.wdp"/><Relationship Id="rId5" Type="http://schemas.openxmlformats.org/officeDocument/2006/relationships/image" Target="../media/image18.png"/><Relationship Id="rId4" Type="http://schemas.microsoft.com/office/2007/relationships/hdphoto" Target="../media/hdphoto6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microsoft.com/office/2007/relationships/hdphoto" Target="../media/hdphoto7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microsoft.com/office/2007/relationships/hdphoto" Target="../media/hdphoto3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microsoft.com/office/2007/relationships/hdphoto" Target="../media/hdphoto8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09667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000" b="1" dirty="0"/>
              <a:t>RELACIÓN COMERCIAL PERÚ - FRANCIA</a:t>
            </a:r>
          </a:p>
        </p:txBody>
      </p:sp>
      <p:sp>
        <p:nvSpPr>
          <p:cNvPr id="3" name="AutoShape 4" descr="Resultado de imagen para BANDERA DE PE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38" name="Picture 14" descr="Resultado de imagen para BANDERA DE PE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354" y="3517058"/>
            <a:ext cx="2401646" cy="120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638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esultado de imagen para BANDERA FRAN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4" name="AutoShape 4" descr="Resultado de imagen para BANDERA FRANC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" name="AutoShape 6" descr="Resultado de imagen para BANDERA FRANCI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32" name="Picture 8" descr="Bandera de Franc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660" y="3517057"/>
            <a:ext cx="1865313" cy="120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56336" y="1594513"/>
            <a:ext cx="347781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s-PE" sz="2200" b="1" u="sng" dirty="0">
                <a:solidFill>
                  <a:srgbClr val="FF3399"/>
                </a:solidFill>
                <a:latin typeface="Calibri "/>
                <a:cs typeface="Arial" panose="020B0604020202020204" pitchFamily="34" charset="0"/>
              </a:rPr>
              <a:t>Comercio Potencial No Aprovechado para productos </a:t>
            </a:r>
            <a:r>
              <a:rPr lang="es-419" altLang="es-PE" sz="2200" b="1" u="sng" dirty="0">
                <a:solidFill>
                  <a:srgbClr val="FF3399"/>
                </a:solidFill>
                <a:latin typeface="Calibri "/>
                <a:cs typeface="Arial" panose="020B0604020202020204" pitchFamily="34" charset="0"/>
              </a:rPr>
              <a:t>peruanos</a:t>
            </a:r>
            <a:r>
              <a:rPr lang="en-US" altLang="es-PE" sz="2200" b="1" u="sng" dirty="0">
                <a:solidFill>
                  <a:srgbClr val="FF3399"/>
                </a:solidFill>
                <a:latin typeface="Calibri "/>
                <a:cs typeface="Arial" panose="020B0604020202020204" pitchFamily="34" charset="0"/>
              </a:rPr>
              <a:t> en </a:t>
            </a:r>
            <a:r>
              <a:rPr lang="es-PE" altLang="es-PE" sz="2200" b="1" u="sng" dirty="0">
                <a:solidFill>
                  <a:srgbClr val="FF3399"/>
                </a:solidFill>
                <a:latin typeface="Calibri "/>
                <a:cs typeface="Arial" panose="020B0604020202020204" pitchFamily="34" charset="0"/>
              </a:rPr>
              <a:t>Francia </a:t>
            </a:r>
            <a:r>
              <a:rPr lang="en-US" altLang="es-PE" sz="2200" b="1" u="sng" dirty="0">
                <a:solidFill>
                  <a:srgbClr val="FF3399"/>
                </a:solidFill>
                <a:latin typeface="Calibri "/>
                <a:cs typeface="Arial" panose="020B0604020202020204" pitchFamily="34" charset="0"/>
              </a:rPr>
              <a:t>–2018</a:t>
            </a:r>
          </a:p>
          <a:p>
            <a:pPr algn="ctr" eaLnBrk="1" hangingPunct="1">
              <a:defRPr/>
            </a:pPr>
            <a:r>
              <a:rPr lang="en-US" altLang="es-PE" sz="1600" dirty="0">
                <a:solidFill>
                  <a:prstClr val="black"/>
                </a:solidFill>
                <a:latin typeface="Calibri "/>
                <a:cs typeface="Arial" panose="020B0604020202020204" pitchFamily="34" charset="0"/>
              </a:rPr>
              <a:t>(</a:t>
            </a:r>
            <a:r>
              <a:rPr lang="es-PE" altLang="es-PE" sz="1600" dirty="0">
                <a:solidFill>
                  <a:prstClr val="black"/>
                </a:solidFill>
                <a:latin typeface="Calibri "/>
                <a:cs typeface="Arial" panose="020B0604020202020204" pitchFamily="34" charset="0"/>
              </a:rPr>
              <a:t>Sectores químico, agropecuario y siderometalúrgico concentraron el </a:t>
            </a:r>
            <a:r>
              <a:rPr lang="en-US" altLang="es-PE" sz="1600" dirty="0">
                <a:solidFill>
                  <a:prstClr val="black"/>
                </a:solidFill>
                <a:latin typeface="Calibri "/>
                <a:cs typeface="Arial" panose="020B0604020202020204" pitchFamily="34" charset="0"/>
              </a:rPr>
              <a:t>80% de </a:t>
            </a:r>
            <a:r>
              <a:rPr lang="es-PE" altLang="es-PE" sz="1600" dirty="0">
                <a:solidFill>
                  <a:prstClr val="black"/>
                </a:solidFill>
                <a:latin typeface="Calibri "/>
                <a:cs typeface="Arial" panose="020B0604020202020204" pitchFamily="34" charset="0"/>
              </a:rPr>
              <a:t>las oportunidades)</a:t>
            </a:r>
            <a:endParaRPr lang="en-US" altLang="es-PE" sz="1600" dirty="0">
              <a:solidFill>
                <a:prstClr val="black"/>
              </a:solidFill>
              <a:latin typeface="Calibri 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29443" y="1074143"/>
            <a:ext cx="2160000" cy="1798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4933523" y="2981947"/>
            <a:ext cx="2160000" cy="1800000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9355140" y="1072599"/>
            <a:ext cx="2160000" cy="180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7143041" y="1074143"/>
            <a:ext cx="2160000" cy="180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7141542" y="2985261"/>
            <a:ext cx="2160000" cy="1800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9355140" y="2983945"/>
            <a:ext cx="2160000" cy="180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146593" y="4892695"/>
            <a:ext cx="2160000" cy="1800000"/>
          </a:xfrm>
          <a:prstGeom prst="rect">
            <a:avLst/>
          </a:prstGeom>
          <a:solidFill>
            <a:srgbClr val="2A6CA8"/>
          </a:solidFill>
          <a:ln>
            <a:solidFill>
              <a:srgbClr val="2A6CA8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4921708" y="4892695"/>
            <a:ext cx="2160000" cy="180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1348290" y="3906799"/>
            <a:ext cx="21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AEFF7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35" name="12 CuadroTexto"/>
          <p:cNvSpPr txBox="1">
            <a:spLocks noChangeArrowheads="1"/>
          </p:cNvSpPr>
          <p:nvPr/>
        </p:nvSpPr>
        <p:spPr bwMode="auto">
          <a:xfrm>
            <a:off x="4967072" y="1116103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Químicos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US$ 780 Millones </a:t>
            </a:r>
          </a:p>
        </p:txBody>
      </p:sp>
      <p:sp>
        <p:nvSpPr>
          <p:cNvPr id="38" name="12 CuadroTexto"/>
          <p:cNvSpPr txBox="1">
            <a:spLocks noChangeArrowheads="1"/>
          </p:cNvSpPr>
          <p:nvPr/>
        </p:nvSpPr>
        <p:spPr bwMode="auto">
          <a:xfrm>
            <a:off x="9398505" y="1115539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Siderometalúrgico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US$ 358 Millones </a:t>
            </a:r>
          </a:p>
        </p:txBody>
      </p:sp>
      <p:sp>
        <p:nvSpPr>
          <p:cNvPr id="39" name="12 CuadroTexto"/>
          <p:cNvSpPr txBox="1">
            <a:spLocks noChangeArrowheads="1"/>
          </p:cNvSpPr>
          <p:nvPr/>
        </p:nvSpPr>
        <p:spPr bwMode="auto">
          <a:xfrm>
            <a:off x="7196168" y="1129824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Agropecuario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US$ 678 Millones </a:t>
            </a:r>
          </a:p>
        </p:txBody>
      </p:sp>
      <p:sp>
        <p:nvSpPr>
          <p:cNvPr id="40" name="12 CuadroTexto"/>
          <p:cNvSpPr txBox="1">
            <a:spLocks noChangeArrowheads="1"/>
          </p:cNvSpPr>
          <p:nvPr/>
        </p:nvSpPr>
        <p:spPr bwMode="auto">
          <a:xfrm>
            <a:off x="9408267" y="302688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Minería no Metálica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US$ 71 Millones </a:t>
            </a:r>
          </a:p>
        </p:txBody>
      </p:sp>
      <p:sp>
        <p:nvSpPr>
          <p:cNvPr id="41" name="12 CuadroTexto"/>
          <p:cNvSpPr txBox="1">
            <a:spLocks noChangeArrowheads="1"/>
          </p:cNvSpPr>
          <p:nvPr/>
        </p:nvSpPr>
        <p:spPr bwMode="auto">
          <a:xfrm>
            <a:off x="4958130" y="493563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Textil - Confecciones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US$ 76 Millones</a:t>
            </a:r>
          </a:p>
        </p:txBody>
      </p:sp>
      <p:sp>
        <p:nvSpPr>
          <p:cNvPr id="47" name="12 CuadroTexto"/>
          <p:cNvSpPr txBox="1">
            <a:spLocks noChangeArrowheads="1"/>
          </p:cNvSpPr>
          <p:nvPr/>
        </p:nvSpPr>
        <p:spPr bwMode="auto">
          <a:xfrm>
            <a:off x="4930942" y="303732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Metal Mecánico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US$ 176 Millones </a:t>
            </a:r>
          </a:p>
        </p:txBody>
      </p:sp>
      <p:sp>
        <p:nvSpPr>
          <p:cNvPr id="49" name="12 CuadroTexto"/>
          <p:cNvSpPr txBox="1">
            <a:spLocks noChangeArrowheads="1"/>
          </p:cNvSpPr>
          <p:nvPr/>
        </p:nvSpPr>
        <p:spPr bwMode="auto">
          <a:xfrm>
            <a:off x="7157040" y="3053380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Varios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US$ 111 Millones </a:t>
            </a:r>
          </a:p>
        </p:txBody>
      </p:sp>
      <p:sp>
        <p:nvSpPr>
          <p:cNvPr id="50" name="12 CuadroTexto"/>
          <p:cNvSpPr txBox="1">
            <a:spLocks noChangeArrowheads="1"/>
          </p:cNvSpPr>
          <p:nvPr/>
        </p:nvSpPr>
        <p:spPr bwMode="auto">
          <a:xfrm>
            <a:off x="7162091" y="4948073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Pesca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US$ 41 Millones </a:t>
            </a:r>
          </a:p>
        </p:txBody>
      </p:sp>
      <p:sp>
        <p:nvSpPr>
          <p:cNvPr id="51" name="12 CuadroTexto"/>
          <p:cNvSpPr txBox="1">
            <a:spLocks noChangeArrowheads="1"/>
          </p:cNvSpPr>
          <p:nvPr/>
        </p:nvSpPr>
        <p:spPr bwMode="auto">
          <a:xfrm>
            <a:off x="1385919" y="4394219"/>
            <a:ext cx="208474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400" b="1" dirty="0">
                <a:solidFill>
                  <a:prstClr val="black"/>
                </a:solidFill>
                <a:latin typeface="Calibri "/>
              </a:rPr>
              <a:t>TOTAL</a:t>
            </a:r>
          </a:p>
          <a:p>
            <a:pPr algn="ctr" eaLnBrk="1" hangingPunct="1"/>
            <a:r>
              <a:rPr lang="es-PE" altLang="es-PE" sz="2000" b="1" dirty="0">
                <a:solidFill>
                  <a:prstClr val="black"/>
                </a:solidFill>
                <a:latin typeface="Calibri "/>
              </a:rPr>
              <a:t>US$ 2,227 Millones</a:t>
            </a:r>
          </a:p>
        </p:txBody>
      </p:sp>
      <p:pic>
        <p:nvPicPr>
          <p:cNvPr id="6150" name="Picture 6" descr="Resultado de imagen para CHEMICALS WHI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071" b="91429" l="16216" r="81467">
                        <a14:foregroundMark x1="32600" y1="5185" x2="32900" y2="11944"/>
                        <a14:foregroundMark x1="32900" y1="6852" x2="58900" y2="6204"/>
                        <a14:foregroundMark x1="57600" y1="6852" x2="57600" y2="81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808" y="1694701"/>
            <a:ext cx="1078281" cy="116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esultado de imagen para zinc WHITE ICON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778" b="96000" l="28889" r="76000">
                        <a14:foregroundMark x1="28000" y1="32000" x2="28889" y2="87111"/>
                        <a14:foregroundMark x1="28889" y1="88444" x2="56889" y2="92889"/>
                        <a14:foregroundMark x1="58667" y1="90667" x2="70222" y2="84889"/>
                        <a14:foregroundMark x1="70222" y1="80444" x2="70222" y2="33333"/>
                        <a14:foregroundMark x1="70222" y1="33333" x2="29333" y2="32889"/>
                        <a14:foregroundMark x1="34667" y1="34222" x2="68444" y2="78222"/>
                        <a14:foregroundMark x1="34667" y1="12444" x2="34667" y2="22667"/>
                        <a14:foregroundMark x1="36889" y1="13778" x2="59111" y2="8889"/>
                        <a14:foregroundMark x1="62667" y1="10222" x2="64889" y2="24000"/>
                        <a14:foregroundMark x1="63556" y1="23111" x2="33778" y2="25333"/>
                        <a14:foregroundMark x1="35556" y1="25333" x2="64444" y2="27111"/>
                        <a14:foregroundMark x1="39111" y1="16000" x2="52000" y2="21778"/>
                        <a14:foregroundMark x1="41778" y1="16889" x2="57778" y2="14667"/>
                        <a14:foregroundMark x1="54667" y1="16889" x2="34667" y2="17333"/>
                        <a14:foregroundMark x1="33333" y1="16889" x2="55556" y2="14667"/>
                        <a14:foregroundMark x1="31111" y1="46222" x2="65333" y2="54222"/>
                        <a14:foregroundMark x1="60889" y1="54222" x2="60889" y2="78222"/>
                        <a14:foregroundMark x1="60889" y1="79111" x2="32000" y2="77333"/>
                        <a14:foregroundMark x1="29778" y1="52000" x2="60000" y2="50667"/>
                        <a14:foregroundMark x1="63111" y1="75111" x2="40000" y2="86222"/>
                        <a14:foregroundMark x1="39111" y1="86222" x2="66667" y2="8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121" y="1624660"/>
            <a:ext cx="1262037" cy="1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Resultado de imagen para WHITE food ICON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667" l="0" r="99556">
                        <a14:foregroundMark x1="64889" y1="7111" x2="92444" y2="7111"/>
                        <a14:backgroundMark x1="1778" y1="26667" x2="55556" y2="2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448" y="1694701"/>
            <a:ext cx="1089500" cy="10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571" r="100000">
                        <a14:foregroundMark x1="4188" y1="67742" x2="6806" y2="88387"/>
                        <a14:foregroundMark x1="68586" y1="70323" x2="68586" y2="86452"/>
                        <a14:foregroundMark x1="49215" y1="14839" x2="64398" y2="245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99338" y="3632264"/>
            <a:ext cx="1302599" cy="1057083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333" b="97778" l="3556" r="96889">
                        <a14:foregroundMark x1="33778" y1="11111" x2="47111" y2="40889"/>
                        <a14:foregroundMark x1="53333" y1="16444" x2="55111" y2="39556"/>
                        <a14:foregroundMark x1="60889" y1="26667" x2="59111" y2="47556"/>
                        <a14:foregroundMark x1="50667" y1="48889" x2="56444" y2="47556"/>
                        <a14:foregroundMark x1="47556" y1="18667" x2="45333" y2="47556"/>
                        <a14:foregroundMark x1="12444" y1="29333" x2="20889" y2="38222"/>
                        <a14:foregroundMark x1="87556" y1="30667" x2="76444" y2="3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680" y="5451252"/>
            <a:ext cx="1177841" cy="1177841"/>
          </a:xfrm>
          <a:prstGeom prst="rect">
            <a:avLst/>
          </a:prstGeom>
        </p:spPr>
      </p:pic>
      <p:pic>
        <p:nvPicPr>
          <p:cNvPr id="6144" name="Imagen 6143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778" b="98222" l="0" r="99556">
                        <a14:foregroundMark x1="8000" y1="43111" x2="1778" y2="88889"/>
                        <a14:foregroundMark x1="18222" y1="63556" x2="18222" y2="7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379" y="3598435"/>
            <a:ext cx="1074731" cy="1074731"/>
          </a:xfrm>
          <a:prstGeom prst="rect">
            <a:avLst/>
          </a:prstGeom>
        </p:spPr>
      </p:pic>
      <p:pic>
        <p:nvPicPr>
          <p:cNvPr id="6180" name="Picture 36" descr="Resultado de imagen para WHITE paper bags ICON"/>
          <p:cNvPicPr>
            <a:picLocks noChangeAspect="1" noChangeArrowheads="1"/>
          </p:cNvPicPr>
          <p:nvPr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847" y="3620260"/>
            <a:ext cx="749161" cy="97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6" name="Picture 42" descr="Resultado de imagen para WHITE can food ICON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6318" b="62114" l="30348" r="71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154" t="21843" r="22903" b="33411"/>
          <a:stretch/>
        </p:blipFill>
        <p:spPr bwMode="auto">
          <a:xfrm>
            <a:off x="7679252" y="5458214"/>
            <a:ext cx="1214138" cy="112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3 CuadroTexto"/>
          <p:cNvSpPr txBox="1">
            <a:spLocks noChangeArrowheads="1"/>
          </p:cNvSpPr>
          <p:nvPr/>
        </p:nvSpPr>
        <p:spPr bwMode="auto">
          <a:xfrm>
            <a:off x="945035" y="5952159"/>
            <a:ext cx="2980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9374190" y="4892695"/>
            <a:ext cx="2160000" cy="180000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45" name="12 CuadroTexto"/>
          <p:cNvSpPr txBox="1">
            <a:spLocks noChangeArrowheads="1"/>
          </p:cNvSpPr>
          <p:nvPr/>
        </p:nvSpPr>
        <p:spPr bwMode="auto">
          <a:xfrm>
            <a:off x="9379926" y="4948073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Maderas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 Millones </a:t>
            </a:r>
          </a:p>
        </p:txBody>
      </p:sp>
      <p:pic>
        <p:nvPicPr>
          <p:cNvPr id="46" name="Imagen 45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778" b="97778" l="0" r="100000">
                        <a14:foregroundMark x1="29778" y1="48444" x2="29778" y2="65333"/>
                        <a14:foregroundMark x1="73778" y1="49778" x2="73778" y2="6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53" y="5499490"/>
            <a:ext cx="1048868" cy="10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64844"/>
          <a:ext cx="9311025" cy="47642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392010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Placas, láminas, hojas y tiras de etileno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1,177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320300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Colorantes de origen vegetal o animal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220710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Alcohol etílico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401110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Neumáticos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2,385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280700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Ácido sulfúrico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392330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Bombonas, botellas y frascos de plásticos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392310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Cajas, cajones, jaulas de plástico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61747" y="6043776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39376" y="1265214"/>
            <a:ext cx="2160000" cy="1798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4" name="12 CuadroTexto"/>
          <p:cNvSpPr txBox="1">
            <a:spLocks noChangeArrowheads="1"/>
          </p:cNvSpPr>
          <p:nvPr/>
        </p:nvSpPr>
        <p:spPr bwMode="auto">
          <a:xfrm>
            <a:off x="377005" y="1307174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Químicos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US$ 780 Millones </a:t>
            </a:r>
          </a:p>
        </p:txBody>
      </p:sp>
      <p:pic>
        <p:nvPicPr>
          <p:cNvPr id="15" name="Picture 6" descr="Resultado de imagen para CHEMICALS WHI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071" b="91429" l="16216" r="81467">
                        <a14:foregroundMark x1="32600" y1="5185" x2="32900" y2="11944"/>
                        <a14:foregroundMark x1="32900" y1="6852" x2="58900" y2="6204"/>
                        <a14:foregroundMark x1="57600" y1="6852" x2="57600" y2="81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41" y="1885772"/>
            <a:ext cx="1078281" cy="116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0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78487"/>
          <a:ext cx="9311025" cy="47642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230990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Preparaciones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alimentación animal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200599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Vegetales preparados o conservados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190219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Pastas alimenticias sin cocer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121229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Algas marinas congeladas o secas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200570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Aceitunas preparadas o conservadas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090422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Capsicum triturado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pulverizado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200830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Agrios "cítricos", preparados o conservados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61747" y="6043778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2691" y="1278856"/>
            <a:ext cx="2160000" cy="180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9" name="12 CuadroTexto"/>
          <p:cNvSpPr txBox="1">
            <a:spLocks noChangeArrowheads="1"/>
          </p:cNvSpPr>
          <p:nvPr/>
        </p:nvSpPr>
        <p:spPr bwMode="auto">
          <a:xfrm>
            <a:off x="395818" y="1334537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Agropecuario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US$ 678 Millones </a:t>
            </a:r>
          </a:p>
        </p:txBody>
      </p:sp>
      <p:pic>
        <p:nvPicPr>
          <p:cNvPr id="10" name="Picture 14" descr="Resultado de imagen para WHITE food ICO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99556">
                        <a14:foregroundMark x1="64889" y1="7111" x2="92444" y2="7111"/>
                        <a14:backgroundMark x1="1778" y1="26667" x2="55556" y2="2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98" y="1899414"/>
            <a:ext cx="1089500" cy="10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9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78487"/>
          <a:ext cx="9311025" cy="47642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721420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Barras de hierro o acero sin alear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740710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Barras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perfiles de cobre refinado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740821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Alambre de aleaciones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cobre – zinc “latón”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760200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Desperdicios y desechos de aluminio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730890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Fundición de hierro o acero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1,332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721621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Perfiles en L,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hierro o acero sin alear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740919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Chapas y tiras de cobre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refinado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61747" y="6043778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42691" y="1277316"/>
            <a:ext cx="2160000" cy="180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86056" y="1320256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Siderometalúrgico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US$ 358 Millones </a:t>
            </a:r>
          </a:p>
        </p:txBody>
      </p:sp>
      <p:pic>
        <p:nvPicPr>
          <p:cNvPr id="14" name="Picture 8" descr="Resultado de imagen para zinc WHITE ICO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78" b="96000" l="28889" r="76000">
                        <a14:foregroundMark x1="28000" y1="32000" x2="28889" y2="87111"/>
                        <a14:foregroundMark x1="28889" y1="88444" x2="56889" y2="92889"/>
                        <a14:foregroundMark x1="58667" y1="90667" x2="70222" y2="84889"/>
                        <a14:foregroundMark x1="70222" y1="80444" x2="70222" y2="33333"/>
                        <a14:foregroundMark x1="70222" y1="33333" x2="29333" y2="32889"/>
                        <a14:foregroundMark x1="34667" y1="34222" x2="68444" y2="78222"/>
                        <a14:foregroundMark x1="34667" y1="12444" x2="34667" y2="22667"/>
                        <a14:foregroundMark x1="36889" y1="13778" x2="59111" y2="8889"/>
                        <a14:foregroundMark x1="62667" y1="10222" x2="64889" y2="24000"/>
                        <a14:foregroundMark x1="63556" y1="23111" x2="33778" y2="25333"/>
                        <a14:foregroundMark x1="35556" y1="25333" x2="64444" y2="27111"/>
                        <a14:foregroundMark x1="39111" y1="16000" x2="52000" y2="21778"/>
                        <a14:foregroundMark x1="41778" y1="16889" x2="57778" y2="14667"/>
                        <a14:foregroundMark x1="54667" y1="16889" x2="34667" y2="17333"/>
                        <a14:foregroundMark x1="33333" y1="16889" x2="55556" y2="14667"/>
                        <a14:foregroundMark x1="31111" y1="46222" x2="65333" y2="54222"/>
                        <a14:foregroundMark x1="60889" y1="54222" x2="60889" y2="78222"/>
                        <a14:foregroundMark x1="60889" y1="79111" x2="32000" y2="77333"/>
                        <a14:foregroundMark x1="29778" y1="52000" x2="60000" y2="50667"/>
                        <a14:foregroundMark x1="63111" y1="75111" x2="40000" y2="86222"/>
                        <a14:foregroundMark x1="39111" y1="86222" x2="66667" y2="8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72" y="1829377"/>
            <a:ext cx="1262037" cy="1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3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64844"/>
          <a:ext cx="9311025" cy="36465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843041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Máquinas de sondeo o perforación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870210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Vehículos para transporte de más de 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1,017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850710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Baterías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autos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950300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Triciclos, patinetas, y juguetes con ruedas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2,164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842641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Grúas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61747" y="4911012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2691" y="1275977"/>
            <a:ext cx="2160000" cy="1800000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9" name="12 CuadroTexto"/>
          <p:cNvSpPr txBox="1">
            <a:spLocks noChangeArrowheads="1"/>
          </p:cNvSpPr>
          <p:nvPr/>
        </p:nvSpPr>
        <p:spPr bwMode="auto">
          <a:xfrm>
            <a:off x="340110" y="133135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Metal Mecánico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US$ 176 Millones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78" b="98222" l="0" r="99556">
                        <a14:foregroundMark x1="8000" y1="43111" x2="1778" y2="88889"/>
                        <a14:foregroundMark x1="18222" y1="63556" x2="18222" y2="7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47" y="1892465"/>
            <a:ext cx="1074731" cy="10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78487"/>
          <a:ext cx="9311025" cy="36465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480300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Papel higiénico, desmaquillantes,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servilletas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480519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Papel para acanalar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960711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Cierres de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cremalleras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711311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Joyería y sus partes de metal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precioso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481910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Cajas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papel o cartón corrugado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80560" y="4938310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2691" y="1278856"/>
            <a:ext cx="2160000" cy="180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9" name="12 CuadroTexto"/>
          <p:cNvSpPr txBox="1">
            <a:spLocks noChangeArrowheads="1"/>
          </p:cNvSpPr>
          <p:nvPr/>
        </p:nvSpPr>
        <p:spPr bwMode="auto">
          <a:xfrm>
            <a:off x="395818" y="1334537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Agropecuario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US$ 678 Millones </a:t>
            </a:r>
          </a:p>
        </p:txBody>
      </p:sp>
      <p:pic>
        <p:nvPicPr>
          <p:cNvPr id="10" name="Picture 14" descr="Resultado de imagen para WHITE food ICO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99556">
                        <a14:foregroundMark x1="64889" y1="7111" x2="92444" y2="7111"/>
                        <a14:backgroundMark x1="1778" y1="26667" x2="55556" y2="2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98" y="1899414"/>
            <a:ext cx="1089500" cy="10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342691" y="1278856"/>
            <a:ext cx="2160000" cy="1800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58189" y="134697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Varios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US$ 111 Millones </a:t>
            </a:r>
          </a:p>
        </p:txBody>
      </p:sp>
      <p:pic>
        <p:nvPicPr>
          <p:cNvPr id="14" name="Picture 36" descr="Resultado de imagen para WHITE paper bags ICON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96" y="1913855"/>
            <a:ext cx="749161" cy="97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39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78487"/>
          <a:ext cx="9311025" cy="36465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252310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Cementos sin pulverizar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680221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Mármol, calcio, yeso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sus manufacturas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250100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 (de mesa y la desnaturalizada)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691090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Fregaderos,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lavabos, pedestales y bañeras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691390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Estatuillas de cerámica distinta de porcelana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70798" y="4965605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42691" y="1277316"/>
            <a:ext cx="2160000" cy="180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86056" y="1320256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Siderometalúrgico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US$ 358 Millones </a:t>
            </a:r>
          </a:p>
        </p:txBody>
      </p:sp>
      <p:pic>
        <p:nvPicPr>
          <p:cNvPr id="14" name="Picture 8" descr="Resultado de imagen para zinc WHITE ICO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78" b="96000" l="28889" r="76000">
                        <a14:foregroundMark x1="28000" y1="32000" x2="28889" y2="87111"/>
                        <a14:foregroundMark x1="28889" y1="88444" x2="56889" y2="92889"/>
                        <a14:foregroundMark x1="58667" y1="90667" x2="70222" y2="84889"/>
                        <a14:foregroundMark x1="70222" y1="80444" x2="70222" y2="33333"/>
                        <a14:foregroundMark x1="70222" y1="33333" x2="29333" y2="32889"/>
                        <a14:foregroundMark x1="34667" y1="34222" x2="68444" y2="78222"/>
                        <a14:foregroundMark x1="34667" y1="12444" x2="34667" y2="22667"/>
                        <a14:foregroundMark x1="36889" y1="13778" x2="59111" y2="8889"/>
                        <a14:foregroundMark x1="62667" y1="10222" x2="64889" y2="24000"/>
                        <a14:foregroundMark x1="63556" y1="23111" x2="33778" y2="25333"/>
                        <a14:foregroundMark x1="35556" y1="25333" x2="64444" y2="27111"/>
                        <a14:foregroundMark x1="39111" y1="16000" x2="52000" y2="21778"/>
                        <a14:foregroundMark x1="41778" y1="16889" x2="57778" y2="14667"/>
                        <a14:foregroundMark x1="54667" y1="16889" x2="34667" y2="17333"/>
                        <a14:foregroundMark x1="33333" y1="16889" x2="55556" y2="14667"/>
                        <a14:foregroundMark x1="31111" y1="46222" x2="65333" y2="54222"/>
                        <a14:foregroundMark x1="60889" y1="54222" x2="60889" y2="78222"/>
                        <a14:foregroundMark x1="60889" y1="79111" x2="32000" y2="77333"/>
                        <a14:foregroundMark x1="29778" y1="52000" x2="60000" y2="50667"/>
                        <a14:foregroundMark x1="63111" y1="75111" x2="40000" y2="86222"/>
                        <a14:foregroundMark x1="39111" y1="86222" x2="66667" y2="8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72" y="1829377"/>
            <a:ext cx="1262037" cy="1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342691" y="1276866"/>
            <a:ext cx="2160000" cy="180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9" name="12 CuadroTexto"/>
          <p:cNvSpPr txBox="1">
            <a:spLocks noChangeArrowheads="1"/>
          </p:cNvSpPr>
          <p:nvPr/>
        </p:nvSpPr>
        <p:spPr bwMode="auto">
          <a:xfrm>
            <a:off x="395818" y="1319806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Minería no Metálica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US$ 71 Millones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571" r="100000">
                        <a14:foregroundMark x1="4188" y1="67742" x2="6806" y2="88387"/>
                        <a14:foregroundMark x1="68586" y1="70323" x2="68586" y2="86452"/>
                        <a14:foregroundMark x1="49215" y1="14839" x2="64398" y2="245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6889" y="1925185"/>
            <a:ext cx="1302599" cy="105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95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64844"/>
          <a:ext cx="9311025" cy="26248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611011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Suéteres de punto, de lana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630120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Mantas de lana o pelo fino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560819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de mallas anudadas con cordeles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502691" y="3914726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2691" y="1275977"/>
            <a:ext cx="2160000" cy="1800000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9" name="12 CuadroTexto"/>
          <p:cNvSpPr txBox="1">
            <a:spLocks noChangeArrowheads="1"/>
          </p:cNvSpPr>
          <p:nvPr/>
        </p:nvSpPr>
        <p:spPr bwMode="auto">
          <a:xfrm>
            <a:off x="340110" y="133135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Metal Mecánico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US$ 176 Millones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78" b="98222" l="0" r="99556">
                        <a14:foregroundMark x1="8000" y1="43111" x2="1778" y2="88889"/>
                        <a14:foregroundMark x1="18222" y1="63556" x2="18222" y2="7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47" y="1892465"/>
            <a:ext cx="1074731" cy="1074731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342691" y="1275977"/>
            <a:ext cx="2160000" cy="180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79113" y="1318917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Textil - Confecciones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US$ 76 Millones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7778" l="3556" r="96889">
                        <a14:foregroundMark x1="33778" y1="11111" x2="47111" y2="40889"/>
                        <a14:foregroundMark x1="53333" y1="16444" x2="55111" y2="39556"/>
                        <a14:foregroundMark x1="60889" y1="26667" x2="59111" y2="47556"/>
                        <a14:foregroundMark x1="50667" y1="48889" x2="56444" y2="47556"/>
                        <a14:foregroundMark x1="47556" y1="18667" x2="45333" y2="47556"/>
                        <a14:foregroundMark x1="12444" y1="29333" x2="20889" y2="38222"/>
                        <a14:foregroundMark x1="87556" y1="30667" x2="76444" y2="3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63" y="1834534"/>
            <a:ext cx="1177841" cy="117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9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78487"/>
          <a:ext cx="9311025" cy="26248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2A6C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2A6C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2A6C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2A6C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2A6C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2A6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030354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Caballa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congelada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030314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Truchas congeladas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030391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Hígados, hueva</a:t>
                      </a:r>
                      <a:r>
                        <a:rPr lang="es-PE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y lechas</a:t>
                      </a:r>
                      <a:endParaRPr lang="es-P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502691" y="3914728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2691" y="1278856"/>
            <a:ext cx="2160000" cy="180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9" name="12 CuadroTexto"/>
          <p:cNvSpPr txBox="1">
            <a:spLocks noChangeArrowheads="1"/>
          </p:cNvSpPr>
          <p:nvPr/>
        </p:nvSpPr>
        <p:spPr bwMode="auto">
          <a:xfrm>
            <a:off x="395818" y="1334537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Agropecuario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US$ 678 Millones </a:t>
            </a:r>
          </a:p>
        </p:txBody>
      </p:sp>
      <p:pic>
        <p:nvPicPr>
          <p:cNvPr id="10" name="Picture 14" descr="Resultado de imagen para WHITE food ICO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99556">
                        <a14:foregroundMark x1="64889" y1="7111" x2="92444" y2="7111"/>
                        <a14:backgroundMark x1="1778" y1="26667" x2="55556" y2="2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98" y="1899414"/>
            <a:ext cx="1089500" cy="10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342691" y="1278856"/>
            <a:ext cx="2160000" cy="1800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58189" y="1346975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Varios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US$ 111 Millones </a:t>
            </a:r>
          </a:p>
        </p:txBody>
      </p:sp>
      <p:pic>
        <p:nvPicPr>
          <p:cNvPr id="14" name="Picture 36" descr="Resultado de imagen para WHITE paper bags ICON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96" y="1913855"/>
            <a:ext cx="749161" cy="97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342691" y="1278856"/>
            <a:ext cx="2160000" cy="1800000"/>
          </a:xfrm>
          <a:prstGeom prst="rect">
            <a:avLst/>
          </a:prstGeom>
          <a:solidFill>
            <a:srgbClr val="2A6CA8"/>
          </a:solidFill>
          <a:ln>
            <a:solidFill>
              <a:srgbClr val="2A6CA8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6" name="12 CuadroTexto"/>
          <p:cNvSpPr txBox="1">
            <a:spLocks noChangeArrowheads="1"/>
          </p:cNvSpPr>
          <p:nvPr/>
        </p:nvSpPr>
        <p:spPr bwMode="auto">
          <a:xfrm>
            <a:off x="358189" y="1334234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Pesca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US$ 41 Millones </a:t>
            </a:r>
          </a:p>
        </p:txBody>
      </p:sp>
      <p:pic>
        <p:nvPicPr>
          <p:cNvPr id="17" name="Picture 42" descr="Resultado de imagen para WHITE can food ICO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318" b="62114" l="30348" r="71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154" t="21843" r="22903" b="33411"/>
          <a:stretch/>
        </p:blipFill>
        <p:spPr bwMode="auto">
          <a:xfrm>
            <a:off x="875350" y="1844375"/>
            <a:ext cx="1214138" cy="112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76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529682" y="1278487"/>
          <a:ext cx="9311025" cy="16032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4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Partida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(6 dígitos)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Descripción del producto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mundo 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Francia importa del Perú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Perú exporta al mundo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Comercio Potencial</a:t>
                      </a:r>
                      <a:br>
                        <a:rPr lang="es-PE" sz="1250" u="none" strike="noStrike" dirty="0">
                          <a:effectLst/>
                          <a:latin typeface="Calibri "/>
                        </a:rPr>
                      </a:br>
                      <a:r>
                        <a:rPr lang="es-PE" sz="1250" u="none" strike="noStrike" dirty="0">
                          <a:effectLst/>
                          <a:latin typeface="Calibri "/>
                        </a:rPr>
                        <a:t>(US$ Millones)</a:t>
                      </a:r>
                      <a:endParaRPr lang="es-PE" sz="1250" b="1" i="0" u="none" strike="noStrike" dirty="0">
                        <a:solidFill>
                          <a:srgbClr val="FFFFFF"/>
                        </a:solidFill>
                        <a:effectLst/>
                        <a:latin typeface="Calibri "/>
                      </a:endParaRPr>
                    </a:p>
                  </a:txBody>
                  <a:tcPr marL="8832" marR="8832" marT="8832" marB="0"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441879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Paneles ensamblados de madera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2498094" y="2934975"/>
            <a:ext cx="3386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pPr algn="just"/>
            <a:r>
              <a:rPr lang="en-US" altLang="es-PE" i="0" dirty="0">
                <a:solidFill>
                  <a:prstClr val="black"/>
                </a:solidFill>
                <a:latin typeface="Calibri "/>
              </a:rPr>
              <a:t>Fuentes: Adex Data Trade y </a:t>
            </a:r>
            <a:r>
              <a:rPr lang="es-PE" altLang="es-PE" i="0" dirty="0">
                <a:solidFill>
                  <a:prstClr val="black"/>
                </a:solidFill>
                <a:latin typeface="Calibri "/>
              </a:rPr>
              <a:t>TradeMap. </a:t>
            </a:r>
            <a:endParaRPr lang="en-US" altLang="es-PE" i="0" dirty="0">
              <a:solidFill>
                <a:prstClr val="black"/>
              </a:solidFill>
              <a:latin typeface="Calibri "/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86056" y="1320256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Siderometalúrgico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US$ 358 Millones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338094" y="1279312"/>
            <a:ext cx="2160000" cy="180000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16" name="12 CuadroTexto"/>
          <p:cNvSpPr txBox="1">
            <a:spLocks noChangeArrowheads="1"/>
          </p:cNvSpPr>
          <p:nvPr/>
        </p:nvSpPr>
        <p:spPr bwMode="auto">
          <a:xfrm>
            <a:off x="343830" y="1334690"/>
            <a:ext cx="2084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200" b="1" dirty="0">
                <a:solidFill>
                  <a:prstClr val="white"/>
                </a:solidFill>
                <a:latin typeface="Calibri "/>
              </a:rPr>
              <a:t>Maderas</a:t>
            </a:r>
          </a:p>
          <a:p>
            <a:pPr algn="ctr" eaLnBrk="1" hangingPunct="1"/>
            <a:r>
              <a:rPr lang="es-PE" altLang="es-PE" sz="1600" b="1" dirty="0">
                <a:solidFill>
                  <a:prstClr val="white"/>
                </a:solidFill>
                <a:latin typeface="Calibri "/>
              </a:rPr>
              <a:t>US$ 7 Millones 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78" b="97778" l="0" r="100000">
                        <a14:foregroundMark x1="29778" y1="48444" x2="29778" y2="65333"/>
                        <a14:foregroundMark x1="73778" y1="49778" x2="73778" y2="6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57" y="1886107"/>
            <a:ext cx="1048868" cy="10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7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CuadroTexto"/>
          <p:cNvSpPr txBox="1">
            <a:spLocks noChangeArrowheads="1"/>
          </p:cNvSpPr>
          <p:nvPr/>
        </p:nvSpPr>
        <p:spPr bwMode="auto">
          <a:xfrm>
            <a:off x="2611008" y="6433237"/>
            <a:ext cx="1944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Fuente: </a:t>
            </a:r>
            <a:r>
              <a:rPr lang="es-PE" i="0" dirty="0"/>
              <a:t>ADEX DATA TRADE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11182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PE" sz="2400" dirty="0">
                <a:latin typeface="+mj-lt"/>
                <a:ea typeface="+mj-ea"/>
                <a:cs typeface="+mj-cs"/>
              </a:rPr>
              <a:t>BALANZA COMERCIAL PERÚ - FRANCIA</a:t>
            </a:r>
          </a:p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PE" sz="2400" dirty="0">
                <a:latin typeface="+mj-lt"/>
                <a:ea typeface="+mj-ea"/>
                <a:cs typeface="+mj-cs"/>
              </a:rPr>
              <a:t>(Millones de US$ FOB</a:t>
            </a:r>
            <a:r>
              <a:rPr lang="es-PE" sz="2400" b="1" dirty="0"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2052" name="Picture 4" descr="Resultado de imagen para balanz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2" r="12310"/>
          <a:stretch/>
        </p:blipFill>
        <p:spPr bwMode="auto">
          <a:xfrm>
            <a:off x="300286" y="3192227"/>
            <a:ext cx="2264228" cy="202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Resultado de imagen para BANDERA DE PERU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8" r="12595"/>
          <a:stretch/>
        </p:blipFill>
        <p:spPr bwMode="auto">
          <a:xfrm>
            <a:off x="451289" y="3897148"/>
            <a:ext cx="502264" cy="33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496096"/>
              </p:ext>
            </p:extLst>
          </p:nvPr>
        </p:nvGraphicFramePr>
        <p:xfrm>
          <a:off x="2564514" y="2041962"/>
          <a:ext cx="9230823" cy="4446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Picture 8" descr="Bandera de Franc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634" y="4343956"/>
            <a:ext cx="525197" cy="33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361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" y="0"/>
            <a:ext cx="121881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1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72342"/>
              </p:ext>
            </p:extLst>
          </p:nvPr>
        </p:nvGraphicFramePr>
        <p:xfrm>
          <a:off x="467694" y="2102943"/>
          <a:ext cx="6969064" cy="3990818"/>
        </p:xfrm>
        <a:graphic>
          <a:graphicData uri="http://schemas.openxmlformats.org/drawingml/2006/table">
            <a:tbl>
              <a:tblPr/>
              <a:tblGrid>
                <a:gridCol w="260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2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008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VAR% 2017-2018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PAR%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VAR% Promedio 2014-2018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 TRADICIONAL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PETROLEO Y GAS NATURAL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132.0%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AGRO TRADICIONAL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-5.3%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MINERIA TRADICIONAL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PESCA TRADICIONAL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 NO TRADICIONAL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62.6%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-2.8%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AGROPECUARIO Y AGROINDUSTRIAS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PESCA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SIDERURGICO Y METALURGICO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PRENDAS DE VESTIR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39.2%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MADERAS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QUIMICO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METAL - MECANICO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TEXTIL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-67.1%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MINERIA NO METALICA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-15.1%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790093" y="1185570"/>
            <a:ext cx="6557765" cy="741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400" b="1" dirty="0"/>
              <a:t>EXPORTACIONES PERÚ – FRANCIA: SECTORES</a:t>
            </a:r>
          </a:p>
          <a:p>
            <a:pPr algn="ctr"/>
            <a:r>
              <a:rPr lang="es-PE" sz="2000" b="1" dirty="0"/>
              <a:t>(Millones de US$ FOB)</a:t>
            </a:r>
          </a:p>
        </p:txBody>
      </p:sp>
      <p:sp>
        <p:nvSpPr>
          <p:cNvPr id="9" name="3 CuadroTexto"/>
          <p:cNvSpPr txBox="1">
            <a:spLocks noChangeArrowheads="1"/>
          </p:cNvSpPr>
          <p:nvPr/>
        </p:nvSpPr>
        <p:spPr bwMode="auto">
          <a:xfrm>
            <a:off x="398208" y="6185023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Fuente: </a:t>
            </a:r>
            <a:r>
              <a:rPr lang="es-PE" i="0" dirty="0"/>
              <a:t>ADEX DATA TRADE</a:t>
            </a:r>
            <a:endParaRPr lang="es-PE" altLang="es-PE" i="0" dirty="0"/>
          </a:p>
        </p:txBody>
      </p:sp>
      <p:sp>
        <p:nvSpPr>
          <p:cNvPr id="2" name="Elipse 1"/>
          <p:cNvSpPr/>
          <p:nvPr/>
        </p:nvSpPr>
        <p:spPr>
          <a:xfrm>
            <a:off x="4770644" y="4804229"/>
            <a:ext cx="759299" cy="2259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Elipse 5"/>
          <p:cNvSpPr/>
          <p:nvPr/>
        </p:nvSpPr>
        <p:spPr>
          <a:xfrm>
            <a:off x="4770644" y="2946400"/>
            <a:ext cx="643185" cy="233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829" y="3513811"/>
            <a:ext cx="1765801" cy="10729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9545" y="3513810"/>
            <a:ext cx="1765801" cy="107298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5829" y="4916855"/>
            <a:ext cx="1765801" cy="118108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48414" y="4916855"/>
            <a:ext cx="1804372" cy="1181084"/>
          </a:xfrm>
          <a:prstGeom prst="rect">
            <a:avLst/>
          </a:prstGeom>
        </p:spPr>
      </p:pic>
      <p:pic>
        <p:nvPicPr>
          <p:cNvPr id="1026" name="Picture 2" descr="Resultado de imagen para sectores miner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829" y="2102943"/>
            <a:ext cx="1765801" cy="107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ector prendas de vesti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413" y="2102943"/>
            <a:ext cx="1785087" cy="107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23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90088"/>
              </p:ext>
            </p:extLst>
          </p:nvPr>
        </p:nvGraphicFramePr>
        <p:xfrm>
          <a:off x="921528" y="2520954"/>
          <a:ext cx="10523349" cy="3063240"/>
        </p:xfrm>
        <a:graphic>
          <a:graphicData uri="http://schemas.openxmlformats.org/drawingml/2006/table">
            <a:tbl>
              <a:tblPr/>
              <a:tblGrid>
                <a:gridCol w="26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7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1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8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93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 Arancelaria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Var.% 2018/2017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</a:t>
                      </a:r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.%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Crec.% 2018/2014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2711110000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GAS NATURAL, LICUADO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2005600000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ESPÁRRAGOS PREPARADOS O CONSERVADOS, SIN CONGELAR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0901119000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DEMAS CAFÉ SIN DESCAFEINAR, SIN TOSTAR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7905000011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LAMINADOS PLANOS DE CINC, ESPESOR &lt;= 0,65 MM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2710191510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CARBURORREACTORES PARA LA AVIACION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0804502000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MANGOS FRESCOS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0307291000*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CONCHAS DE ABANICO CONGELADAS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0307229000*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>
                          <a:effectLst/>
                          <a:latin typeface="Calibri" panose="020F0502020204030204" pitchFamily="34" charset="0"/>
                        </a:rPr>
                        <a:t>CONCHAS DE ABANICO CONGELADAS IQF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-39.4%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8001100000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ESTAÑO EN BRUTO, SIN ALEAR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0306171100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LANGOSTINOS ENTEROS CONGELADOS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0" y="1450888"/>
            <a:ext cx="12191999" cy="741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400" b="1" dirty="0"/>
              <a:t>EXPORTACIONES PERÚ – FRANCIA: TOP 10 PARTIDAS</a:t>
            </a:r>
          </a:p>
          <a:p>
            <a:pPr algn="ctr"/>
            <a:r>
              <a:rPr lang="es-PE" sz="2000" b="1" dirty="0"/>
              <a:t>(Millones de US$ FOB)</a:t>
            </a: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842804" y="574843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*</a:t>
            </a:r>
            <a:r>
              <a:rPr lang="en-US" altLang="es-PE" i="0" dirty="0" err="1"/>
              <a:t>Partidas</a:t>
            </a:r>
            <a:r>
              <a:rPr lang="en-US" altLang="es-PE" i="0" dirty="0"/>
              <a:t> </a:t>
            </a:r>
            <a:r>
              <a:rPr lang="en-US" altLang="es-PE" i="0" dirty="0" err="1"/>
              <a:t>afectadas</a:t>
            </a:r>
            <a:r>
              <a:rPr lang="en-US" altLang="es-PE" i="0" dirty="0"/>
              <a:t> en </a:t>
            </a:r>
            <a:r>
              <a:rPr lang="en-US" altLang="es-PE" i="0" dirty="0" err="1"/>
              <a:t>Arancel</a:t>
            </a:r>
            <a:r>
              <a:rPr lang="en-US" altLang="es-PE" i="0" dirty="0"/>
              <a:t> 2017. No comparable con </a:t>
            </a:r>
            <a:r>
              <a:rPr lang="en-US" altLang="es-PE" i="0" dirty="0" err="1"/>
              <a:t>años</a:t>
            </a:r>
            <a:r>
              <a:rPr lang="en-US" altLang="es-PE" i="0" dirty="0"/>
              <a:t> </a:t>
            </a:r>
            <a:r>
              <a:rPr lang="en-US" altLang="es-PE" i="0" dirty="0" err="1"/>
              <a:t>anteriores</a:t>
            </a:r>
            <a:r>
              <a:rPr lang="en-US" altLang="es-PE" i="0" dirty="0"/>
              <a:t>.</a:t>
            </a:r>
          </a:p>
          <a:p>
            <a:r>
              <a:rPr lang="en-US" altLang="es-PE" i="0" dirty="0" err="1"/>
              <a:t>Fuente</a:t>
            </a:r>
            <a:r>
              <a:rPr lang="en-US" altLang="es-PE" i="0" dirty="0"/>
              <a:t>: </a:t>
            </a:r>
            <a:r>
              <a:rPr lang="es-PE" i="0" dirty="0"/>
              <a:t>ADEX DATA TRADE</a:t>
            </a:r>
          </a:p>
        </p:txBody>
      </p:sp>
      <p:sp>
        <p:nvSpPr>
          <p:cNvPr id="6" name="Elipse 5"/>
          <p:cNvSpPr/>
          <p:nvPr/>
        </p:nvSpPr>
        <p:spPr>
          <a:xfrm>
            <a:off x="9314867" y="3316637"/>
            <a:ext cx="681540" cy="216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355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1537295"/>
            <a:ext cx="12192000" cy="741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400" b="1" dirty="0"/>
              <a:t>EXPORTACIONES PERÚ – FRANCIA: TOP 10 EMPRESAS</a:t>
            </a:r>
          </a:p>
          <a:p>
            <a:pPr algn="ctr"/>
            <a:r>
              <a:rPr lang="es-PE" sz="2000" b="1" dirty="0"/>
              <a:t>(Millones de US$ FOB)</a:t>
            </a: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201680" y="5735917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Fuente: </a:t>
            </a:r>
            <a:r>
              <a:rPr lang="es-PE" i="0" dirty="0"/>
              <a:t>ADEX DATA TRADE</a:t>
            </a:r>
            <a:endParaRPr lang="es-PE" altLang="es-PE" i="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49758"/>
              </p:ext>
            </p:extLst>
          </p:nvPr>
        </p:nvGraphicFramePr>
        <p:xfrm>
          <a:off x="1246794" y="2730841"/>
          <a:ext cx="9698412" cy="2897505"/>
        </p:xfrm>
        <a:graphic>
          <a:graphicData uri="http://schemas.openxmlformats.org/drawingml/2006/table">
            <a:tbl>
              <a:tblPr/>
              <a:tblGrid>
                <a:gridCol w="269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1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31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8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8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29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Razón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Var.% 2018/2017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</a:t>
                      </a:r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.%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Crec.% 2018/2014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20506342563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PERU LNG S.R.L.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20100003512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INDUSTRIAS ELECTRO QUIMICAS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20373860736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VIRU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20501977439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DEVANLAY PERU S.A.C.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83.6%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20513320753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REPSOL MARKETING S.A.C.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34.2%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20513632569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MARINAZUL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20100136741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MINSUR S. 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20170040938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DANPER TRUJILLO S.A.C.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-39.5%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20107974467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COMPAÑIA INTERNACIONAL DEL CAFE S.A.C.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20512896252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OLAM AGRO PERÚ S.A.C.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2894.5%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-10.4%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Elipse 12"/>
          <p:cNvSpPr/>
          <p:nvPr/>
        </p:nvSpPr>
        <p:spPr>
          <a:xfrm>
            <a:off x="8674174" y="5193709"/>
            <a:ext cx="779792" cy="2306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624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533400" y="1332403"/>
            <a:ext cx="6985000" cy="741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400" b="1" dirty="0"/>
              <a:t>IMPORTACIONES PERÚ – FRANCIA: SECTORES</a:t>
            </a:r>
          </a:p>
          <a:p>
            <a:pPr algn="ctr"/>
            <a:r>
              <a:rPr lang="es-PE" sz="2000" b="1" dirty="0"/>
              <a:t>(Millones de US$ CIF)</a:t>
            </a: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487661" y="6032011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Fuente: </a:t>
            </a:r>
            <a:r>
              <a:rPr lang="es-PE" i="0" dirty="0"/>
              <a:t>ADEX DATA TRADE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640" y="3573683"/>
            <a:ext cx="1765801" cy="10729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9356" y="3573682"/>
            <a:ext cx="1765801" cy="107298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5640" y="4976727"/>
            <a:ext cx="1765801" cy="118108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8225" y="4976727"/>
            <a:ext cx="1804372" cy="1181084"/>
          </a:xfrm>
          <a:prstGeom prst="rect">
            <a:avLst/>
          </a:prstGeom>
        </p:spPr>
      </p:pic>
      <p:pic>
        <p:nvPicPr>
          <p:cNvPr id="12" name="Picture 2" descr="Resultado de imagen para sectores miner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640" y="2162815"/>
            <a:ext cx="1765801" cy="107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esultado de imagen para sector prendas de vesti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224" y="2162815"/>
            <a:ext cx="1785087" cy="107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86461"/>
              </p:ext>
            </p:extLst>
          </p:nvPr>
        </p:nvGraphicFramePr>
        <p:xfrm>
          <a:off x="563861" y="2345127"/>
          <a:ext cx="6967238" cy="3665626"/>
        </p:xfrm>
        <a:graphic>
          <a:graphicData uri="http://schemas.openxmlformats.org/drawingml/2006/table">
            <a:tbl>
              <a:tblPr/>
              <a:tblGrid>
                <a:gridCol w="248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25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VAR% 2017-2018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PAR%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VAR% Promedio 2014-2018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 TRADICIONAL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32.1%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PETROLEO Y GAS NATURAL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MINERIA TRADICIONAL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-46.1%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 NO TRADICIONAL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96.5%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METAL - MECANICO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QUIMICO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AGROPECUARIO Y AGROINDUSTRIAS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MINERIA NO METALICA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75.4%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SIDERURGICO Y METALURGICO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TEXTIL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MADERAS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57.6%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PRENDAS DE VESTIR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64.7%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-6.8%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625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PESCA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-96.8%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" name="Elipse 14"/>
          <p:cNvSpPr/>
          <p:nvPr/>
        </p:nvSpPr>
        <p:spPr>
          <a:xfrm>
            <a:off x="4973844" y="3214571"/>
            <a:ext cx="643185" cy="2271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Elipse 15"/>
          <p:cNvSpPr/>
          <p:nvPr/>
        </p:nvSpPr>
        <p:spPr>
          <a:xfrm>
            <a:off x="4961144" y="5352840"/>
            <a:ext cx="643185" cy="2271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583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1409711"/>
            <a:ext cx="12191999" cy="741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400" b="1" dirty="0"/>
              <a:t>IMPORTACIONES PERÚ – FRANCIA: TOP 10 PARTIDAS</a:t>
            </a:r>
          </a:p>
          <a:p>
            <a:pPr algn="ctr"/>
            <a:r>
              <a:rPr lang="es-PE" sz="2000" b="1" dirty="0"/>
              <a:t>(Millones de US$ CIF)</a:t>
            </a:r>
          </a:p>
        </p:txBody>
      </p:sp>
      <p:sp>
        <p:nvSpPr>
          <p:cNvPr id="10" name="AutoShape 10" descr="Resultado de imagen para arroz semiblanqueado o blanqueado pe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" name="AutoShape 12" descr="Resultado de imagen para arroz semiblanqueado o blanqueado pe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5" name="3 CuadroTexto"/>
          <p:cNvSpPr txBox="1">
            <a:spLocks noChangeArrowheads="1"/>
          </p:cNvSpPr>
          <p:nvPr/>
        </p:nvSpPr>
        <p:spPr bwMode="auto">
          <a:xfrm>
            <a:off x="612775" y="593441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*</a:t>
            </a:r>
            <a:r>
              <a:rPr lang="en-US" altLang="es-PE" i="0" dirty="0" err="1"/>
              <a:t>Partidas</a:t>
            </a:r>
            <a:r>
              <a:rPr lang="en-US" altLang="es-PE" i="0" dirty="0"/>
              <a:t> </a:t>
            </a:r>
            <a:r>
              <a:rPr lang="en-US" altLang="es-PE" i="0" dirty="0" err="1"/>
              <a:t>afectadas</a:t>
            </a:r>
            <a:r>
              <a:rPr lang="en-US" altLang="es-PE" i="0" dirty="0"/>
              <a:t> en </a:t>
            </a:r>
            <a:r>
              <a:rPr lang="en-US" altLang="es-PE" i="0" dirty="0" err="1"/>
              <a:t>Arancel</a:t>
            </a:r>
            <a:r>
              <a:rPr lang="en-US" altLang="es-PE" i="0" dirty="0"/>
              <a:t> 2017. No comparable con </a:t>
            </a:r>
            <a:r>
              <a:rPr lang="en-US" altLang="es-PE" i="0" dirty="0" err="1"/>
              <a:t>años</a:t>
            </a:r>
            <a:r>
              <a:rPr lang="en-US" altLang="es-PE" i="0" dirty="0"/>
              <a:t> </a:t>
            </a:r>
            <a:r>
              <a:rPr lang="en-US" altLang="es-PE" i="0" dirty="0" err="1"/>
              <a:t>anteriores</a:t>
            </a:r>
            <a:r>
              <a:rPr lang="en-US" altLang="es-PE" i="0" dirty="0"/>
              <a:t>.</a:t>
            </a:r>
          </a:p>
          <a:p>
            <a:r>
              <a:rPr lang="en-US" altLang="es-PE" i="0" dirty="0" err="1"/>
              <a:t>Fuente</a:t>
            </a:r>
            <a:r>
              <a:rPr lang="en-US" altLang="es-PE" i="0" dirty="0"/>
              <a:t>: </a:t>
            </a:r>
            <a:r>
              <a:rPr lang="es-PE" i="0" dirty="0"/>
              <a:t>ADEX DATA TRADE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24109"/>
              </p:ext>
            </p:extLst>
          </p:nvPr>
        </p:nvGraphicFramePr>
        <p:xfrm>
          <a:off x="612775" y="2486608"/>
          <a:ext cx="11026454" cy="3380554"/>
        </p:xfrm>
        <a:graphic>
          <a:graphicData uri="http://schemas.openxmlformats.org/drawingml/2006/table">
            <a:tbl>
              <a:tblPr/>
              <a:tblGrid>
                <a:gridCol w="262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2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69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85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7385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 Arancelaria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Var.% 2018/2017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Part.%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Crec.% 2018/2014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3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3004902900*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DEMÁS MEDICAMENTOS PARA USO HUMANO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2710193800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OTROS ACEITES LUBRICANTES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3002209000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DEMÁS VACUNAS PARA MEDICINA HUMANA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-41.4%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4907002000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BILLETES DE BANCO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8414802100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DEMÁS COMPRESORES DE POTENCIA &lt; 30 KW (40 HP)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9971.8%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516.4%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8704230000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VEHÍCULOS DIESEL PARA MERCANCÍAS CON CARGA &gt; 20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248.5%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3304990000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DEMÁS PREP. DE BELLEZA, MAQUILLAJE Y CUIDADO DE LA PIEL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3303000000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PERFUMES Y AGUAS DE TOCADOR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77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8703239020*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DEMÁS VEHICULOS ENSAMBLADOS, DE 1500CC&lt;CILINDROS&lt;= 3000CC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l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8431439000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PARTES DE MAQ. DE SONDEO O PERF. DE PARTIDAS  843041 U 843050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39.9%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r" fontAlgn="b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-1.32%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9496306" y="4314217"/>
            <a:ext cx="748073" cy="1957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5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883663"/>
              </p:ext>
            </p:extLst>
          </p:nvPr>
        </p:nvGraphicFramePr>
        <p:xfrm>
          <a:off x="1363850" y="2576680"/>
          <a:ext cx="9314484" cy="3302796"/>
        </p:xfrm>
        <a:graphic>
          <a:graphicData uri="http://schemas.openxmlformats.org/drawingml/2006/table">
            <a:tbl>
              <a:tblPr/>
              <a:tblGrid>
                <a:gridCol w="32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42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74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96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7182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Razón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Var.% 2018/2017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Part.%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Crec.% 2018/2014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 dirty="0"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i="0" u="none" strike="noStrike"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20131373237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MINISTERIO DE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-37.7%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20100070031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VOLVO PERU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18.8%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77.3%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20554589872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GRUPO SAINCA S.A.C.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169.8%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20100134706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SANDVIK DEL PERU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-6.6%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-6.6%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20100307902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RESEMIN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26.3%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20122476309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BANCO CENTRAL DE RESERVA DEL PERU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20427801625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SCHNEIDER ELECTRIC PERU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-14.3%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20101031773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PERFUMERIAS UNIDAS S.A.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20100096855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SANOFI-AVENTIS DEL PERU S.A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-14.5%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-12.7%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20477914307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SKBERGÉ INMOBILIARIA PERU S.A.C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914">
                <a:tc>
                  <a:txBody>
                    <a:bodyPr/>
                    <a:lstStyle/>
                    <a:p>
                      <a:pPr algn="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74.1%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0" i="0" u="none" strike="noStrike" dirty="0">
                          <a:effectLst/>
                          <a:latin typeface="Calibri" panose="020F0502020204030204" pitchFamily="34" charset="0"/>
                        </a:rPr>
                        <a:t>-1.94%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0" y="1390785"/>
            <a:ext cx="12192000" cy="741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400" b="1" dirty="0"/>
              <a:t>IMPORTACIONES PERÚ – FRANCIA: TOP 10 EMPRESAS</a:t>
            </a:r>
          </a:p>
          <a:p>
            <a:pPr algn="ctr"/>
            <a:r>
              <a:rPr lang="es-PE" sz="2000" b="1" dirty="0"/>
              <a:t>(Millones de US$ CIF)</a:t>
            </a: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292062" y="5926150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marL="0" defTabSz="914400" eaLnBrk="1" latinLnBrk="0" hangingPunct="1">
              <a:defRPr sz="1200" i="1">
                <a:latin typeface="+mn-lt"/>
                <a:cs typeface="+mn-cs"/>
              </a:defRPr>
            </a:lvl1pPr>
            <a:lvl2pPr defTabSz="914400" eaLnBrk="1" latinLnBrk="0" hangingPunct="1">
              <a:defRPr sz="1800">
                <a:latin typeface="+mn-lt"/>
                <a:cs typeface="+mn-cs"/>
              </a:defRPr>
            </a:lvl2pPr>
            <a:lvl3pPr defTabSz="914400" eaLnBrk="1" latinLnBrk="0" hangingPunct="1">
              <a:defRPr sz="1800">
                <a:latin typeface="+mn-lt"/>
                <a:cs typeface="+mn-cs"/>
              </a:defRPr>
            </a:lvl3pPr>
            <a:lvl4pPr defTabSz="914400" eaLnBrk="1" latinLnBrk="0" hangingPunct="1">
              <a:defRPr sz="1800">
                <a:latin typeface="+mn-lt"/>
                <a:cs typeface="+mn-cs"/>
              </a:defRPr>
            </a:lvl4pPr>
            <a:lvl5pPr defTabSz="914400" eaLnBrk="1" latinLnBrk="0" hangingPunct="1">
              <a:defRPr sz="1800">
                <a:latin typeface="+mn-lt"/>
                <a:cs typeface="+mn-cs"/>
              </a:defRPr>
            </a:lvl5pPr>
            <a:lvl6pPr>
              <a:defRPr sz="1800">
                <a:latin typeface="+mn-lt"/>
                <a:cs typeface="+mn-cs"/>
              </a:defRPr>
            </a:lvl6pPr>
            <a:lvl7pPr>
              <a:defRPr sz="1800">
                <a:latin typeface="+mn-lt"/>
                <a:cs typeface="+mn-cs"/>
              </a:defRPr>
            </a:lvl7pPr>
            <a:lvl8pPr>
              <a:defRPr sz="1800">
                <a:latin typeface="+mn-lt"/>
                <a:cs typeface="+mn-cs"/>
              </a:defRPr>
            </a:lvl8pPr>
            <a:lvl9pPr>
              <a:defRPr sz="1800">
                <a:latin typeface="+mn-lt"/>
                <a:cs typeface="+mn-cs"/>
              </a:defRPr>
            </a:lvl9pPr>
          </a:lstStyle>
          <a:p>
            <a:r>
              <a:rPr lang="en-US" altLang="es-PE" i="0" dirty="0"/>
              <a:t>Fuente: </a:t>
            </a:r>
            <a:r>
              <a:rPr lang="es-PE" i="0" dirty="0"/>
              <a:t>ADEX DATA TRADE</a:t>
            </a:r>
            <a:endParaRPr lang="es-PE" altLang="es-PE" i="0" dirty="0"/>
          </a:p>
        </p:txBody>
      </p:sp>
      <p:sp>
        <p:nvSpPr>
          <p:cNvPr id="6" name="Elipse 5"/>
          <p:cNvSpPr/>
          <p:nvPr/>
        </p:nvSpPr>
        <p:spPr>
          <a:xfrm>
            <a:off x="8392773" y="3753157"/>
            <a:ext cx="636495" cy="266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42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963387" y="4589242"/>
            <a:ext cx="10401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13176"/>
                </a:solidFill>
              </a:rPr>
              <a:t>OPORTUNIDADES NO APROVECHADAS</a:t>
            </a:r>
          </a:p>
          <a:p>
            <a:pPr algn="ctr"/>
            <a:endParaRPr lang="es-PE" sz="1600" b="1" dirty="0"/>
          </a:p>
          <a:p>
            <a:pPr algn="ctr"/>
            <a:r>
              <a:rPr lang="es-PE" sz="2000" dirty="0"/>
              <a:t>Productos que son demandados por Francia desde distintas partes del mundo, excepto desde Perú, a pesar de que nuestro país cuenta con la oferta exportable y a que ambos países mantienen una relación arancelaria preferencial.</a:t>
            </a:r>
          </a:p>
        </p:txBody>
      </p:sp>
      <p:sp>
        <p:nvSpPr>
          <p:cNvPr id="2" name="AutoShape 2" descr="Resultado de imagen para &quot;OPORTUNIDAD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5" name="Imagen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37" y="1286378"/>
            <a:ext cx="540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72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24205</TotalTime>
  <Words>2468</Words>
  <Application>Microsoft Office PowerPoint</Application>
  <PresentationFormat>Panorámica</PresentationFormat>
  <Paragraphs>1228</Paragraphs>
  <Slides>20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Desarrollo Industrial Exportador</dc:title>
  <dc:creator>Carlos Gonzalez Mendoza</dc:creator>
  <cp:lastModifiedBy>RGB AVOCATS</cp:lastModifiedBy>
  <cp:revision>1193</cp:revision>
  <dcterms:created xsi:type="dcterms:W3CDTF">2017-06-19T04:42:30Z</dcterms:created>
  <dcterms:modified xsi:type="dcterms:W3CDTF">2019-10-30T00:39:58Z</dcterms:modified>
</cp:coreProperties>
</file>